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8" r:id="rId1"/>
  </p:sldMasterIdLst>
  <p:notesMasterIdLst>
    <p:notesMasterId r:id="rId9"/>
  </p:notesMasterIdLst>
  <p:handoutMasterIdLst>
    <p:handoutMasterId r:id="rId10"/>
  </p:handoutMasterIdLst>
  <p:sldIdLst>
    <p:sldId id="256" r:id="rId2"/>
    <p:sldId id="408" r:id="rId3"/>
    <p:sldId id="411" r:id="rId4"/>
    <p:sldId id="412" r:id="rId5"/>
    <p:sldId id="413" r:id="rId6"/>
    <p:sldId id="414" r:id="rId7"/>
    <p:sldId id="409" r:id="rId8"/>
  </p:sldIdLst>
  <p:sldSz cx="9144000" cy="6858000" type="screen4x3"/>
  <p:notesSz cx="7023100" cy="93091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E4A6"/>
    <a:srgbClr val="D3F1C7"/>
    <a:srgbClr val="FFFFFF"/>
    <a:srgbClr val="D9D9D9"/>
    <a:srgbClr val="990000"/>
    <a:srgbClr val="FF0000"/>
    <a:srgbClr val="000000"/>
    <a:srgbClr val="74B230"/>
    <a:srgbClr val="376092"/>
    <a:srgbClr val="1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3813" autoAdjust="0"/>
  </p:normalViewPr>
  <p:slideViewPr>
    <p:cSldViewPr snapToObjects="1">
      <p:cViewPr>
        <p:scale>
          <a:sx n="80" d="100"/>
          <a:sy n="80" d="100"/>
        </p:scale>
        <p:origin x="-1512" y="-144"/>
      </p:cViewPr>
      <p:guideLst>
        <p:guide orient="horz" pos="549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-2820" y="-108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026" cy="465297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8486" y="0"/>
            <a:ext cx="3043026" cy="465297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DD9CF43-546F-4498-9C6B-A7867B91BCFB}" type="datetimeFigureOut">
              <a:rPr lang="fr-FR"/>
              <a:pPr>
                <a:defRPr/>
              </a:pPr>
              <a:t>23/04/2014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42216"/>
            <a:ext cx="3043026" cy="465297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8486" y="8842216"/>
            <a:ext cx="3043026" cy="465297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6EA6B1-FC01-481C-929E-D4845697DB0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22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026" cy="465297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8486" y="0"/>
            <a:ext cx="3043026" cy="465297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C57B179-6F7C-49B5-99D3-EA0272735931}" type="datetimeFigureOut">
              <a:rPr lang="fr-FR"/>
              <a:pPr>
                <a:defRPr/>
              </a:pPr>
              <a:t>23/04/2014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7" rIns="93315" bIns="46657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993" y="4421108"/>
            <a:ext cx="5619115" cy="4189254"/>
          </a:xfrm>
          <a:prstGeom prst="rect">
            <a:avLst/>
          </a:prstGeom>
        </p:spPr>
        <p:txBody>
          <a:bodyPr vert="horz" lIns="93315" tIns="46657" rIns="93315" bIns="46657" rtlCol="0">
            <a:normAutofit/>
          </a:bodyPr>
          <a:lstStyle/>
          <a:p>
            <a:pPr lvl="0"/>
            <a:r>
              <a:rPr lang="fr-CA" noProof="0" smtClean="0"/>
              <a:t>Cliquez pour modifier les styles du texte du masque</a:t>
            </a:r>
          </a:p>
          <a:p>
            <a:pPr lvl="1"/>
            <a:r>
              <a:rPr lang="fr-CA" noProof="0" smtClean="0"/>
              <a:t>Deuxième niveau</a:t>
            </a:r>
          </a:p>
          <a:p>
            <a:pPr lvl="2"/>
            <a:r>
              <a:rPr lang="fr-CA" noProof="0" smtClean="0"/>
              <a:t>Troisième niveau</a:t>
            </a:r>
          </a:p>
          <a:p>
            <a:pPr lvl="3"/>
            <a:r>
              <a:rPr lang="fr-CA" noProof="0" smtClean="0"/>
              <a:t>Quatrième niveau</a:t>
            </a:r>
          </a:p>
          <a:p>
            <a:pPr lvl="4"/>
            <a:r>
              <a:rPr lang="fr-CA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42216"/>
            <a:ext cx="3043026" cy="465297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8486" y="8842216"/>
            <a:ext cx="3043026" cy="465297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8D0A96-D502-494E-8D38-45CAE1520E5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1047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F63F0C-DC41-4951-ABA4-4F6DCEC1A7D1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11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827713" y="6207125"/>
            <a:ext cx="2189162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6"/>
          <p:cNvSpPr txBox="1"/>
          <p:nvPr userDrawn="1"/>
        </p:nvSpPr>
        <p:spPr>
          <a:xfrm>
            <a:off x="785813" y="1643063"/>
            <a:ext cx="192881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CA" dirty="0">
              <a:latin typeface="+mn-lt"/>
            </a:endParaRPr>
          </a:p>
        </p:txBody>
      </p:sp>
      <p:pic>
        <p:nvPicPr>
          <p:cNvPr id="5" name="Image 4" descr="teste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786314" y="838200"/>
            <a:ext cx="3236983" cy="7498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5254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4" name="Image 1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11138" y="133350"/>
            <a:ext cx="17526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1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45363" y="82550"/>
            <a:ext cx="1611312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Espace réservé du texte 14"/>
          <p:cNvSpPr>
            <a:spLocks noGrp="1"/>
          </p:cNvSpPr>
          <p:nvPr>
            <p:ph type="body" sz="quarter" idx="13"/>
          </p:nvPr>
        </p:nvSpPr>
        <p:spPr>
          <a:xfrm>
            <a:off x="0" y="1439863"/>
            <a:ext cx="9144000" cy="9144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4"/>
          </p:nvPr>
        </p:nvSpPr>
        <p:spPr>
          <a:xfrm>
            <a:off x="3124200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Appui aux études supérieures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5"/>
          </p:nvPr>
        </p:nvSpPr>
        <p:spPr>
          <a:xfrm>
            <a:off x="6553200" y="6492875"/>
            <a:ext cx="2133600" cy="365125"/>
          </a:xfrm>
        </p:spPr>
        <p:txBody>
          <a:bodyPr/>
          <a:lstStyle>
            <a:lvl1pPr>
              <a:defRPr sz="1400">
                <a:latin typeface="Arial Black" pitchFamily="34" charset="0"/>
              </a:defRPr>
            </a:lvl1pPr>
          </a:lstStyle>
          <a:p>
            <a:pPr>
              <a:defRPr/>
            </a:pPr>
            <a:fld id="{90A36433-1F8E-4858-AE07-A34E29CA89D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et modifiez le titre</a:t>
            </a:r>
            <a:endParaRPr lang="fr-FR" smtClean="0"/>
          </a:p>
        </p:txBody>
      </p:sp>
      <p:sp>
        <p:nvSpPr>
          <p:cNvPr id="9219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CD0103-3BCD-4E73-9C98-2EBA408D6AB7}" type="datetime1">
              <a:rPr lang="fr-FR"/>
              <a:pPr>
                <a:defRPr/>
              </a:pPr>
              <a:t>23/04/2014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/>
              <a:t>Appui aux études supérieures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3C8B9A-A335-4089-A019-F421CDC5D91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objectifwallstreet3.usherbrooke.ca/ows_live/" TargetMode="External"/><Relationship Id="rId2" Type="http://schemas.openxmlformats.org/officeDocument/2006/relationships/hyperlink" Target="http://www.grefa.usherbrooke.ca/index.php/outils-financiers/simulation-objectif-wall-street-vide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899592" y="2132856"/>
            <a:ext cx="6957986" cy="3096344"/>
          </a:xfrm>
          <a:prstGeom prst="rect">
            <a:avLst/>
          </a:prstGeom>
          <a:solidFill>
            <a:srgbClr val="C1E4A6"/>
          </a:solidFill>
          <a:ln>
            <a:noFill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82500" lnSpcReduction="10000"/>
          </a:bodyPr>
          <a:lstStyle/>
          <a:p>
            <a:pPr lvl="0" algn="ctr">
              <a:lnSpc>
                <a:spcPct val="170000"/>
              </a:lnSpc>
            </a:pPr>
            <a:r>
              <a:rPr kumimoji="0" lang="fr-CA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cs typeface="Times New Roman" pitchFamily="18" charset="0"/>
              </a:rPr>
              <a:t> Dans le cadre du Mois de la pédagogie universitaire 2014</a:t>
            </a:r>
          </a:p>
          <a:p>
            <a:pPr lvl="0" algn="ctr">
              <a:lnSpc>
                <a:spcPct val="170000"/>
              </a:lnSpc>
            </a:pPr>
            <a:r>
              <a:rPr kumimoji="0" lang="fr-CA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cs typeface="Times New Roman" pitchFamily="18" charset="0"/>
              </a:rPr>
              <a:t> </a:t>
            </a:r>
          </a:p>
          <a:p>
            <a:pPr lvl="0" algn="ctr"/>
            <a:r>
              <a:rPr lang="fr-CA" sz="4800" b="1" dirty="0"/>
              <a:t> </a:t>
            </a:r>
            <a:r>
              <a:rPr lang="fr-CA" sz="2400" b="1" i="1" dirty="0">
                <a:solidFill>
                  <a:schemeClr val="tx1"/>
                </a:solidFill>
              </a:rPr>
              <a:t>Projets d’innovation pédagogique : de l’idée aux changements</a:t>
            </a:r>
            <a:r>
              <a:rPr lang="fr-CA" sz="2400" i="1" dirty="0">
                <a:solidFill>
                  <a:schemeClr val="tx1"/>
                </a:solidFill>
              </a:rPr>
              <a:t> </a:t>
            </a:r>
            <a:endParaRPr kumimoji="0" lang="fr-CA" sz="2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itchFamily="34" charset="0"/>
              <a:cs typeface="Times New Roman" pitchFamily="18" charset="0"/>
            </a:endParaRPr>
          </a:p>
          <a:p>
            <a:pPr lvl="0" algn="ctr"/>
            <a:endParaRPr lang="fr-CA" sz="2700" dirty="0" smtClean="0">
              <a:solidFill>
                <a:schemeClr val="tx1"/>
              </a:solidFill>
              <a:latin typeface="Arial Rounded MT Bold" pitchFamily="34" charset="0"/>
              <a:cs typeface="Times New Roman" pitchFamily="18" charset="0"/>
            </a:endParaRPr>
          </a:p>
          <a:p>
            <a:pPr lvl="0" algn="ctr"/>
            <a:r>
              <a:rPr lang="fr-CA" sz="2700" dirty="0" smtClean="0">
                <a:solidFill>
                  <a:schemeClr val="tx1"/>
                </a:solidFill>
                <a:latin typeface="Arial Rounded MT Bold" pitchFamily="34" charset="0"/>
                <a:cs typeface="Times New Roman" pitchFamily="18" charset="0"/>
              </a:rPr>
              <a:t>Frank Coggins</a:t>
            </a:r>
          </a:p>
          <a:p>
            <a:pPr lvl="0" algn="ctr"/>
            <a:r>
              <a:rPr lang="fr-CA" sz="2700" dirty="0" smtClean="0">
                <a:solidFill>
                  <a:schemeClr val="tx1"/>
                </a:solidFill>
                <a:latin typeface="Arial Rounded MT Bold" pitchFamily="34" charset="0"/>
                <a:cs typeface="Times New Roman" pitchFamily="18" charset="0"/>
              </a:rPr>
              <a:t>La Simulation Objectif Wall Street</a:t>
            </a:r>
            <a:r>
              <a:rPr kumimoji="0" lang="fr-CA" sz="9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cs typeface="Times New Roman" pitchFamily="18" charset="0"/>
              </a:rPr>
              <a:t/>
            </a:r>
            <a:br>
              <a:rPr kumimoji="0" lang="fr-CA" sz="9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cs typeface="Times New Roman" pitchFamily="18" charset="0"/>
              </a:rPr>
            </a:br>
            <a:endParaRPr lang="en-CA" sz="2400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lvl="0"/>
            <a:endParaRPr lang="fr-FR" sz="2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>
          <a:xfrm>
            <a:off x="539552" y="980728"/>
            <a:ext cx="8147248" cy="5296123"/>
          </a:xfr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42925" indent="-361950"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fr-CA" sz="2400" dirty="0" smtClean="0">
                <a:solidFill>
                  <a:schemeClr val="tx1"/>
                </a:solidFill>
                <a:latin typeface="Arial Rounded MT Bold" pitchFamily="34" charset="0"/>
              </a:rPr>
              <a:t>Mise en contexte</a:t>
            </a:r>
          </a:p>
          <a:p>
            <a:pPr marL="542925" indent="-361950"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fr-CA" sz="2400" dirty="0" smtClean="0">
                <a:solidFill>
                  <a:schemeClr val="tx1"/>
                </a:solidFill>
                <a:latin typeface="Arial Rounded MT Bold" pitchFamily="34" charset="0"/>
              </a:rPr>
              <a:t>La Simulation Objectif Wall Street</a:t>
            </a:r>
          </a:p>
          <a:p>
            <a:pPr marL="542925" indent="-361950"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fr-CA" sz="2400" dirty="0">
                <a:solidFill>
                  <a:schemeClr val="tx1"/>
                </a:solidFill>
                <a:latin typeface="Arial Rounded MT Bold" pitchFamily="34" charset="0"/>
              </a:rPr>
              <a:t>Embûches, surprises rencontrées dans la réalisation du projet </a:t>
            </a:r>
            <a:endParaRPr lang="fr-CA" sz="2400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marL="542925" indent="-361950"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fr-CA" sz="2400" dirty="0" smtClean="0">
                <a:solidFill>
                  <a:schemeClr val="tx1"/>
                </a:solidFill>
                <a:latin typeface="Arial Rounded MT Bold" pitchFamily="34" charset="0"/>
              </a:rPr>
              <a:t>Quel </a:t>
            </a:r>
            <a:r>
              <a:rPr lang="fr-CA" sz="2400" dirty="0" smtClean="0">
                <a:solidFill>
                  <a:schemeClr val="tx1"/>
                </a:solidFill>
                <a:latin typeface="Arial Rounded MT Bold" pitchFamily="34" charset="0"/>
              </a:rPr>
              <a:t>conseil donneriez-vous à une ou un collègue intéressé à se lancer dans une expérience semblable à la vôtre?</a:t>
            </a:r>
          </a:p>
        </p:txBody>
      </p:sp>
      <p:sp>
        <p:nvSpPr>
          <p:cNvPr id="5" name="Espace réservé du numéro de diapositive 1"/>
          <p:cNvSpPr txBox="1">
            <a:spLocks noGrp="1"/>
          </p:cNvSpPr>
          <p:nvPr/>
        </p:nvSpPr>
        <p:spPr bwMode="auto">
          <a:xfrm>
            <a:off x="8570914" y="6492875"/>
            <a:ext cx="5000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DCA7AAB4-D36B-4A49-A7CF-3D27641E1526}" type="slidenum">
              <a:rPr lang="en-CA" sz="1400">
                <a:latin typeface="Arial Black" pitchFamily="34" charset="0"/>
              </a:rPr>
              <a:pPr algn="r"/>
              <a:t>2</a:t>
            </a:fld>
            <a:endParaRPr lang="en-CA" sz="1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1"/>
          <p:cNvSpPr txBox="1">
            <a:spLocks noGrp="1"/>
          </p:cNvSpPr>
          <p:nvPr/>
        </p:nvSpPr>
        <p:spPr bwMode="auto">
          <a:xfrm>
            <a:off x="8570914" y="6492875"/>
            <a:ext cx="5000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DCA7AAB4-D36B-4A49-A7CF-3D27641E1526}" type="slidenum">
              <a:rPr lang="en-CA" sz="1400">
                <a:latin typeface="Arial Black" pitchFamily="34" charset="0"/>
              </a:rPr>
              <a:pPr algn="r"/>
              <a:t>3</a:t>
            </a:fld>
            <a:endParaRPr lang="en-CA" sz="1400" dirty="0">
              <a:latin typeface="Arial Black" pitchFamily="34" charset="0"/>
            </a:endParaRPr>
          </a:p>
        </p:txBody>
      </p:sp>
      <p:sp>
        <p:nvSpPr>
          <p:cNvPr id="4" name="Espace réservé du texte 1"/>
          <p:cNvSpPr txBox="1">
            <a:spLocks/>
          </p:cNvSpPr>
          <p:nvPr/>
        </p:nvSpPr>
        <p:spPr bwMode="auto">
          <a:xfrm>
            <a:off x="0" y="548680"/>
            <a:ext cx="9144000" cy="648072"/>
          </a:xfrm>
          <a:prstGeom prst="rect">
            <a:avLst/>
          </a:prstGeom>
          <a:ln w="25400" cap="flat" cmpd="sng" algn="ctr">
            <a:solidFill>
              <a:schemeClr val="accent3"/>
            </a:solidFill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446088" indent="-360363">
              <a:spcAft>
                <a:spcPts val="0"/>
              </a:spcAft>
            </a:pPr>
            <a:r>
              <a:rPr lang="fr-CA" dirty="0" smtClean="0">
                <a:solidFill>
                  <a:schemeClr val="tx1"/>
                </a:solidFill>
                <a:latin typeface="Arial Rounded MT Bold" pitchFamily="34" charset="0"/>
              </a:rPr>
              <a:t>1.  Mise en contexte</a:t>
            </a:r>
            <a:endParaRPr kumimoji="0" lang="fr-CA" sz="180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 Rounded MT Bold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95536" y="1484784"/>
            <a:ext cx="828139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1- Simulations boursières existantes (académiques ou privées)</a:t>
            </a:r>
          </a:p>
          <a:p>
            <a:r>
              <a:rPr lang="fr-CA" dirty="0" smtClean="0"/>
              <a:t>	Simulations boursières </a:t>
            </a:r>
            <a:r>
              <a:rPr lang="fr-CA" dirty="0" smtClean="0"/>
              <a:t>universitaires</a:t>
            </a:r>
            <a:endParaRPr lang="fr-CA" dirty="0" smtClean="0"/>
          </a:p>
          <a:p>
            <a:r>
              <a:rPr lang="fr-CA" dirty="0"/>
              <a:t>	</a:t>
            </a:r>
            <a:r>
              <a:rPr lang="fr-CA" dirty="0" smtClean="0"/>
              <a:t>Simulations boursières accessibles </a:t>
            </a:r>
            <a:r>
              <a:rPr lang="fr-CA" dirty="0" smtClean="0"/>
              <a:t>via internet</a:t>
            </a:r>
            <a:endParaRPr lang="fr-CA" dirty="0" smtClean="0"/>
          </a:p>
          <a:p>
            <a:r>
              <a:rPr lang="fr-CA" dirty="0" smtClean="0"/>
              <a:t>	(axé sur différents produits financiers mais toujours dans un contexte de 	Front Office – négociateurs de marché)</a:t>
            </a:r>
          </a:p>
          <a:p>
            <a:endParaRPr lang="fr-CA" dirty="0"/>
          </a:p>
          <a:p>
            <a:r>
              <a:rPr lang="fr-CA" dirty="0" smtClean="0"/>
              <a:t>2- </a:t>
            </a:r>
            <a:r>
              <a:rPr lang="fr-CA" dirty="0"/>
              <a:t>Microprogramme en finance de marché de l’Université de Sherbrooke</a:t>
            </a:r>
          </a:p>
          <a:p>
            <a:r>
              <a:rPr lang="fr-CA" dirty="0"/>
              <a:t> 	</a:t>
            </a:r>
            <a:r>
              <a:rPr lang="fr-CA" dirty="0" smtClean="0"/>
              <a:t>2.1 </a:t>
            </a:r>
            <a:r>
              <a:rPr lang="fr-CA" dirty="0"/>
              <a:t>cours FEC776 – Front Office</a:t>
            </a:r>
          </a:p>
          <a:p>
            <a:r>
              <a:rPr lang="fr-CA" dirty="0"/>
              <a:t>	</a:t>
            </a:r>
            <a:r>
              <a:rPr lang="fr-CA" dirty="0" smtClean="0"/>
              <a:t>2.2 </a:t>
            </a:r>
            <a:r>
              <a:rPr lang="fr-CA" dirty="0"/>
              <a:t>cours FEC777 – Middle Office</a:t>
            </a:r>
          </a:p>
          <a:p>
            <a:r>
              <a:rPr lang="fr-CA" dirty="0"/>
              <a:t>	</a:t>
            </a:r>
            <a:r>
              <a:rPr lang="fr-CA" dirty="0" smtClean="0"/>
              <a:t>2.3 </a:t>
            </a:r>
            <a:r>
              <a:rPr lang="fr-CA" dirty="0"/>
              <a:t>cours FEC778 – Back Office</a:t>
            </a:r>
          </a:p>
          <a:p>
            <a:endParaRPr lang="fr-CA" dirty="0" smtClean="0"/>
          </a:p>
          <a:p>
            <a:r>
              <a:rPr lang="fr-CA" dirty="0"/>
              <a:t>3</a:t>
            </a:r>
            <a:r>
              <a:rPr lang="fr-CA" dirty="0" smtClean="0"/>
              <a:t>- </a:t>
            </a:r>
            <a:r>
              <a:rPr lang="fr-CA" dirty="0" smtClean="0"/>
              <a:t>Fonds pour l’éducation et la saine gouvernance de l’Autorité des Marchés Financiers</a:t>
            </a:r>
          </a:p>
          <a:p>
            <a:r>
              <a:rPr lang="fr-CA" dirty="0" smtClean="0"/>
              <a:t>	</a:t>
            </a:r>
            <a:r>
              <a:rPr lang="fr-CA" dirty="0" smtClean="0"/>
              <a:t>3.1 </a:t>
            </a:r>
            <a:r>
              <a:rPr lang="fr-CA" dirty="0" smtClean="0"/>
              <a:t>Éduquer les investisseurs</a:t>
            </a:r>
          </a:p>
          <a:p>
            <a:r>
              <a:rPr lang="fr-CA" dirty="0"/>
              <a:t>	</a:t>
            </a:r>
            <a:r>
              <a:rPr lang="fr-CA" dirty="0"/>
              <a:t>3</a:t>
            </a:r>
            <a:r>
              <a:rPr lang="fr-CA" dirty="0" smtClean="0"/>
              <a:t>.2 </a:t>
            </a:r>
            <a:r>
              <a:rPr lang="fr-CA" dirty="0" smtClean="0"/>
              <a:t>Former les futures gestionnaires de portefeuille</a:t>
            </a:r>
          </a:p>
          <a:p>
            <a:endParaRPr lang="fr-CA" dirty="0" smtClean="0"/>
          </a:p>
          <a:p>
            <a:r>
              <a:rPr lang="fr-CA" dirty="0" smtClean="0"/>
              <a:t>4- Intégrer les rôles du Middle Office et du Back Office dans les simulations boursières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1"/>
          <p:cNvSpPr txBox="1">
            <a:spLocks noGrp="1"/>
          </p:cNvSpPr>
          <p:nvPr/>
        </p:nvSpPr>
        <p:spPr bwMode="auto">
          <a:xfrm>
            <a:off x="8570914" y="6492875"/>
            <a:ext cx="5000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DCA7AAB4-D36B-4A49-A7CF-3D27641E1526}" type="slidenum">
              <a:rPr lang="en-CA" sz="1400">
                <a:latin typeface="Arial Black" pitchFamily="34" charset="0"/>
              </a:rPr>
              <a:pPr algn="r"/>
              <a:t>4</a:t>
            </a:fld>
            <a:endParaRPr lang="en-CA" sz="1400" dirty="0">
              <a:latin typeface="Arial Black" pitchFamily="34" charset="0"/>
            </a:endParaRPr>
          </a:p>
        </p:txBody>
      </p:sp>
      <p:sp>
        <p:nvSpPr>
          <p:cNvPr id="7" name="Espace réservé du texte 1"/>
          <p:cNvSpPr txBox="1">
            <a:spLocks/>
          </p:cNvSpPr>
          <p:nvPr/>
        </p:nvSpPr>
        <p:spPr bwMode="auto">
          <a:xfrm>
            <a:off x="0" y="538801"/>
            <a:ext cx="9144000" cy="648072"/>
          </a:xfrm>
          <a:prstGeom prst="rect">
            <a:avLst/>
          </a:prstGeom>
          <a:ln w="25400" cap="flat" cmpd="sng" algn="ctr">
            <a:solidFill>
              <a:schemeClr val="accent3"/>
            </a:solidFill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446088" indent="-360363">
              <a:spcAft>
                <a:spcPts val="0"/>
              </a:spcAft>
            </a:pPr>
            <a:r>
              <a:rPr lang="fr-CA" dirty="0">
                <a:solidFill>
                  <a:schemeClr val="tx1"/>
                </a:solidFill>
                <a:latin typeface="Arial Rounded MT Bold" pitchFamily="34" charset="0"/>
              </a:rPr>
              <a:t>2</a:t>
            </a:r>
            <a:r>
              <a:rPr lang="fr-CA" dirty="0" smtClean="0">
                <a:solidFill>
                  <a:schemeClr val="tx1"/>
                </a:solidFill>
                <a:latin typeface="Arial Rounded MT Bold" pitchFamily="34" charset="0"/>
              </a:rPr>
              <a:t>.  La Simulation Objectif Wall Street</a:t>
            </a:r>
            <a:endParaRPr kumimoji="0" lang="fr-CA" sz="180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 Rounded MT Bold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67544" y="1484784"/>
            <a:ext cx="82813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1- Objectif : Éducation des investisseurs via une simulation de la carrière des gestionnaires de portefeuille</a:t>
            </a:r>
          </a:p>
          <a:p>
            <a:endParaRPr lang="fr-CA" dirty="0"/>
          </a:p>
          <a:p>
            <a:endParaRPr lang="fr-CA" dirty="0" smtClean="0"/>
          </a:p>
          <a:p>
            <a:r>
              <a:rPr lang="fr-CA" dirty="0" smtClean="0"/>
              <a:t>La vidéo de présentation de </a:t>
            </a:r>
            <a:r>
              <a:rPr lang="fr-CA" smtClean="0"/>
              <a:t>la Simulation </a:t>
            </a:r>
            <a:r>
              <a:rPr lang="fr-CA" dirty="0" smtClean="0"/>
              <a:t>OWS</a:t>
            </a:r>
          </a:p>
          <a:p>
            <a:endParaRPr lang="fr-CA" dirty="0" smtClean="0"/>
          </a:p>
          <a:p>
            <a:r>
              <a:rPr lang="fr-CA" dirty="0">
                <a:hlinkClick r:id="rId2"/>
              </a:rPr>
              <a:t>http://</a:t>
            </a:r>
            <a:r>
              <a:rPr lang="fr-CA" dirty="0" smtClean="0">
                <a:hlinkClick r:id="rId2"/>
              </a:rPr>
              <a:t>www.grefa.usherbrooke.ca/index.php/outils-financiers/simulation-objectif-wall-street-video</a:t>
            </a:r>
            <a:endParaRPr lang="fr-CA" dirty="0" smtClean="0"/>
          </a:p>
          <a:p>
            <a:endParaRPr lang="fr-CA" dirty="0" smtClean="0"/>
          </a:p>
          <a:p>
            <a:endParaRPr lang="fr-CA" dirty="0"/>
          </a:p>
          <a:p>
            <a:r>
              <a:rPr lang="fr-CA" dirty="0" smtClean="0"/>
              <a:t>La page d’accueil de la Simulation OWS </a:t>
            </a:r>
          </a:p>
          <a:p>
            <a:endParaRPr lang="fr-CA" dirty="0"/>
          </a:p>
          <a:p>
            <a:r>
              <a:rPr lang="fr-CA" dirty="0">
                <a:hlinkClick r:id="rId3"/>
              </a:rPr>
              <a:t>http://objectifwallstreet3.usherbrooke.ca/ows_live</a:t>
            </a:r>
            <a:r>
              <a:rPr lang="fr-CA" dirty="0" smtClean="0">
                <a:hlinkClick r:id="rId3"/>
              </a:rPr>
              <a:t>/</a:t>
            </a:r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1"/>
          <p:cNvSpPr txBox="1">
            <a:spLocks noGrp="1"/>
          </p:cNvSpPr>
          <p:nvPr/>
        </p:nvSpPr>
        <p:spPr bwMode="auto">
          <a:xfrm>
            <a:off x="8570914" y="6492875"/>
            <a:ext cx="5000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DCA7AAB4-D36B-4A49-A7CF-3D27641E1526}" type="slidenum">
              <a:rPr lang="en-CA" sz="1400">
                <a:latin typeface="Arial Black" pitchFamily="34" charset="0"/>
              </a:rPr>
              <a:pPr algn="r"/>
              <a:t>5</a:t>
            </a:fld>
            <a:endParaRPr lang="en-CA" sz="1400" dirty="0">
              <a:latin typeface="Arial Black" pitchFamily="34" charset="0"/>
            </a:endParaRPr>
          </a:p>
        </p:txBody>
      </p:sp>
      <p:sp>
        <p:nvSpPr>
          <p:cNvPr id="4" name="Espace réservé du texte 1"/>
          <p:cNvSpPr txBox="1">
            <a:spLocks/>
          </p:cNvSpPr>
          <p:nvPr/>
        </p:nvSpPr>
        <p:spPr bwMode="auto">
          <a:xfrm>
            <a:off x="45268" y="548680"/>
            <a:ext cx="9053465" cy="648072"/>
          </a:xfrm>
          <a:prstGeom prst="rect">
            <a:avLst/>
          </a:prstGeom>
          <a:ln w="25400" cap="flat" cmpd="sng" algn="ctr">
            <a:solidFill>
              <a:schemeClr val="accent3"/>
            </a:solidFill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446088" indent="-360363">
              <a:spcAft>
                <a:spcPts val="0"/>
              </a:spcAft>
            </a:pPr>
            <a:r>
              <a:rPr lang="fr-CA" dirty="0" smtClean="0">
                <a:solidFill>
                  <a:schemeClr val="tx1"/>
                </a:solidFill>
                <a:latin typeface="Arial Rounded MT Bold" pitchFamily="34" charset="0"/>
              </a:rPr>
              <a:t>3. </a:t>
            </a:r>
            <a:r>
              <a:rPr lang="fr-CA" dirty="0">
                <a:solidFill>
                  <a:schemeClr val="tx1"/>
                </a:solidFill>
                <a:latin typeface="Arial Rounded MT Bold" pitchFamily="34" charset="0"/>
              </a:rPr>
              <a:t>Embûches, surprises rencontrées dans la réalisation du projet</a:t>
            </a:r>
            <a:endParaRPr kumimoji="0" lang="fr-CA" sz="180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 Rounded MT Bold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861118" y="2438886"/>
            <a:ext cx="75993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Embûches passées </a:t>
            </a:r>
          </a:p>
          <a:p>
            <a:pPr marL="285750" indent="-285750">
              <a:buFontTx/>
              <a:buChar char="-"/>
            </a:pPr>
            <a:r>
              <a:rPr lang="fr-CA" dirty="0" smtClean="0"/>
              <a:t>Droits de propriété intellectuelle </a:t>
            </a:r>
          </a:p>
          <a:p>
            <a:pPr marL="742950" lvl="1" indent="-285750">
              <a:buFontTx/>
              <a:buChar char="-"/>
            </a:pPr>
            <a:r>
              <a:rPr lang="fr-CA" dirty="0" smtClean="0"/>
              <a:t>Sur la Simulation Objectif Wall Street</a:t>
            </a:r>
          </a:p>
          <a:p>
            <a:pPr marL="742950" lvl="1" indent="-285750">
              <a:buFontTx/>
              <a:buChar char="-"/>
            </a:pPr>
            <a:r>
              <a:rPr lang="fr-CA" dirty="0" smtClean="0"/>
              <a:t>Sur les données réelles en provenance de </a:t>
            </a:r>
            <a:r>
              <a:rPr lang="fr-CA" dirty="0" err="1" smtClean="0"/>
              <a:t>Yahoo.Finance</a:t>
            </a:r>
            <a:endParaRPr lang="fr-CA" dirty="0" smtClean="0"/>
          </a:p>
          <a:p>
            <a:pPr marL="285750" indent="-285750">
              <a:buFontTx/>
              <a:buChar char="-"/>
            </a:pPr>
            <a:endParaRPr lang="fr-CA" dirty="0" smtClean="0"/>
          </a:p>
          <a:p>
            <a:pPr marL="285750" indent="-285750">
              <a:buFontTx/>
              <a:buChar char="-"/>
            </a:pPr>
            <a:r>
              <a:rPr lang="fr-CA" dirty="0" smtClean="0"/>
              <a:t>La </a:t>
            </a:r>
            <a:r>
              <a:rPr lang="fr-CA" dirty="0"/>
              <a:t>bonne </a:t>
            </a:r>
            <a:r>
              <a:rPr lang="fr-CA" dirty="0" smtClean="0"/>
              <a:t>gestion des ressources (humaines et financières) est essentielle à la réussite du projet</a:t>
            </a:r>
          </a:p>
          <a:p>
            <a:pPr marL="285750" indent="-285750">
              <a:buFontTx/>
              <a:buChar char="-"/>
            </a:pPr>
            <a:endParaRPr lang="fr-CA" dirty="0" smtClean="0"/>
          </a:p>
          <a:p>
            <a:r>
              <a:rPr lang="fr-CA" dirty="0" smtClean="0"/>
              <a:t>Principal défi à venir</a:t>
            </a:r>
            <a:endParaRPr lang="fr-CA" dirty="0"/>
          </a:p>
          <a:p>
            <a:pPr marL="285750" indent="-285750">
              <a:buFontTx/>
              <a:buChar char="-"/>
            </a:pPr>
            <a:r>
              <a:rPr lang="fr-CA" dirty="0" smtClean="0"/>
              <a:t>Assurer la pérennité du projet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1"/>
          <p:cNvSpPr txBox="1">
            <a:spLocks noGrp="1"/>
          </p:cNvSpPr>
          <p:nvPr/>
        </p:nvSpPr>
        <p:spPr bwMode="auto">
          <a:xfrm>
            <a:off x="8570914" y="6492875"/>
            <a:ext cx="5000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DCA7AAB4-D36B-4A49-A7CF-3D27641E1526}" type="slidenum">
              <a:rPr lang="en-CA" sz="1400">
                <a:latin typeface="Arial Black" pitchFamily="34" charset="0"/>
              </a:rPr>
              <a:pPr algn="r"/>
              <a:t>6</a:t>
            </a:fld>
            <a:endParaRPr lang="en-CA" sz="1400" dirty="0">
              <a:latin typeface="Arial Black" pitchFamily="34" charset="0"/>
            </a:endParaRPr>
          </a:p>
        </p:txBody>
      </p:sp>
      <p:sp>
        <p:nvSpPr>
          <p:cNvPr id="6" name="Espace réservé du texte 1"/>
          <p:cNvSpPr>
            <a:spLocks noGrp="1"/>
          </p:cNvSpPr>
          <p:nvPr>
            <p:ph type="body" sz="quarter" idx="13"/>
          </p:nvPr>
        </p:nvSpPr>
        <p:spPr>
          <a:xfrm>
            <a:off x="0" y="548680"/>
            <a:ext cx="9144000" cy="64807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358775" indent="-358775">
              <a:spcBef>
                <a:spcPts val="1000"/>
              </a:spcBef>
              <a:spcAft>
                <a:spcPts val="1000"/>
              </a:spcAft>
            </a:pPr>
            <a:r>
              <a:rPr lang="fr-CA" sz="1800" dirty="0">
                <a:latin typeface="Arial Rounded MT Bold" pitchFamily="34" charset="0"/>
              </a:rPr>
              <a:t>4</a:t>
            </a:r>
            <a:r>
              <a:rPr lang="fr-CA" sz="1800" dirty="0" smtClean="0">
                <a:latin typeface="Arial Rounded MT Bold" pitchFamily="34" charset="0"/>
              </a:rPr>
              <a:t>.	</a:t>
            </a:r>
            <a:r>
              <a:rPr lang="fr-CA" sz="1800" dirty="0">
                <a:solidFill>
                  <a:schemeClr val="tx1"/>
                </a:solidFill>
                <a:latin typeface="Arial Rounded MT Bold" pitchFamily="34" charset="0"/>
              </a:rPr>
              <a:t>Quel conseil donneriez-vous à une ou un collègue intéressé à se lancer dans une expérience semblable à la vôtre?</a:t>
            </a:r>
          </a:p>
          <a:p>
            <a:pPr marL="0" indent="0">
              <a:spcAft>
                <a:spcPts val="1000"/>
              </a:spcAft>
            </a:pPr>
            <a:endParaRPr lang="fr-CA" sz="1800" dirty="0">
              <a:latin typeface="Arial Rounded MT Bold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83568" y="2898810"/>
            <a:ext cx="803938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CA" dirty="0" smtClean="0"/>
              <a:t>Ne pas sous estimer le temps et les énergies à consacrer à de tels projets</a:t>
            </a:r>
          </a:p>
          <a:p>
            <a:pPr marL="285750" indent="-285750">
              <a:buFontTx/>
              <a:buChar char="-"/>
            </a:pPr>
            <a:endParaRPr lang="fr-CA" dirty="0" smtClean="0"/>
          </a:p>
          <a:p>
            <a:pPr marL="285750" indent="-285750">
              <a:buFontTx/>
              <a:buChar char="-"/>
            </a:pPr>
            <a:r>
              <a:rPr lang="fr-CA" dirty="0" smtClean="0"/>
              <a:t>Bien gérer les droits de propriété intellectuelle dès le départ</a:t>
            </a:r>
          </a:p>
          <a:p>
            <a:pPr marL="285750" indent="-285750">
              <a:buFontTx/>
              <a:buChar char="-"/>
            </a:pPr>
            <a:endParaRPr lang="fr-CA" dirty="0"/>
          </a:p>
          <a:p>
            <a:pPr marL="285750" indent="-285750">
              <a:buFontTx/>
              <a:buChar char="-"/>
            </a:pPr>
            <a:r>
              <a:rPr lang="fr-CA" dirty="0" smtClean="0"/>
              <a:t>Bien s’entourer : personnes engagées, dynamiques et compétentes</a:t>
            </a:r>
          </a:p>
          <a:p>
            <a:pPr marL="285750" indent="-285750">
              <a:buFontTx/>
              <a:buChar char="-"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71600" y="2852936"/>
            <a:ext cx="66967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6000" dirty="0" smtClean="0">
                <a:solidFill>
                  <a:schemeClr val="bg1"/>
                </a:solidFill>
                <a:latin typeface="Arial Rounded MT Bold" pitchFamily="34" charset="0"/>
              </a:rPr>
              <a:t>Remerciements</a:t>
            </a:r>
            <a:endParaRPr lang="fr-CA" sz="60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8105</TotalTime>
  <Words>224</Words>
  <Application>Microsoft Office PowerPoint</Application>
  <PresentationFormat>Affichage à l'écran (4:3)</PresentationFormat>
  <Paragraphs>62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Universite de Sherbrooke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Carrefour de l'information</dc:creator>
  <cp:lastModifiedBy>Frank Coggins</cp:lastModifiedBy>
  <cp:revision>474</cp:revision>
  <cp:lastPrinted>2014-01-27T17:11:57Z</cp:lastPrinted>
  <dcterms:created xsi:type="dcterms:W3CDTF">2009-07-22T14:48:52Z</dcterms:created>
  <dcterms:modified xsi:type="dcterms:W3CDTF">2014-04-24T12:46:05Z</dcterms:modified>
</cp:coreProperties>
</file>